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3" r:id="rId2"/>
    <p:sldMasterId id="2147483665" r:id="rId3"/>
  </p:sldMasterIdLst>
  <p:sldIdLst>
    <p:sldId id="256" r:id="rId4"/>
    <p:sldId id="260" r:id="rId5"/>
    <p:sldId id="261" r:id="rId6"/>
    <p:sldId id="262" r:id="rId7"/>
    <p:sldId id="263" r:id="rId8"/>
    <p:sldId id="264" r:id="rId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4773"/>
    <a:srgbClr val="467C3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100" d="100"/>
          <a:sy n="100" d="100"/>
        </p:scale>
        <p:origin x="-1144" y="-3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1" Type="http://schemas.openxmlformats.org/officeDocument/2006/relationships/presProps" Target="presProps.xml"/><Relationship Id="rId12" Type="http://schemas.openxmlformats.org/officeDocument/2006/relationships/viewProps" Target="viewProps.xml"/><Relationship Id="rId13" Type="http://schemas.openxmlformats.org/officeDocument/2006/relationships/theme" Target="theme/theme1.xml"/><Relationship Id="rId14"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 Target="slides/slide1.xml"/><Relationship Id="rId5" Type="http://schemas.openxmlformats.org/officeDocument/2006/relationships/slide" Target="slides/slide2.xml"/><Relationship Id="rId6" Type="http://schemas.openxmlformats.org/officeDocument/2006/relationships/slide" Target="slides/slide3.xml"/><Relationship Id="rId7" Type="http://schemas.openxmlformats.org/officeDocument/2006/relationships/slide" Target="slides/slide4.xml"/><Relationship Id="rId8" Type="http://schemas.openxmlformats.org/officeDocument/2006/relationships/slide" Target="slides/slide5.xml"/><Relationship Id="rId9" Type="http://schemas.openxmlformats.org/officeDocument/2006/relationships/slide" Target="slides/slide6.xml"/><Relationship Id="rId10" Type="http://schemas.openxmlformats.org/officeDocument/2006/relationships/printerSettings" Target="printerSettings/printerSettings1.bin"/></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Title 1"/>
          <p:cNvSpPr>
            <a:spLocks noGrp="1"/>
          </p:cNvSpPr>
          <p:nvPr>
            <p:ph type="title"/>
          </p:nvPr>
        </p:nvSpPr>
        <p:spPr>
          <a:xfrm>
            <a:off x="467544" y="1340768"/>
            <a:ext cx="8229600" cy="576064"/>
          </a:xfrm>
          <a:prstGeom prst="rect">
            <a:avLst/>
          </a:prstGeom>
        </p:spPr>
        <p:txBody>
          <a:bodyPr/>
          <a:lstStyle>
            <a:lvl1pPr algn="l">
              <a:defRPr sz="4000">
                <a:solidFill>
                  <a:schemeClr val="bg1">
                    <a:lumMod val="50000"/>
                  </a:schemeClr>
                </a:solidFill>
              </a:defRPr>
            </a:lvl1pPr>
          </a:lstStyle>
          <a:p>
            <a:r>
              <a:rPr lang="en-US" dirty="0" smtClean="0"/>
              <a:t>Click to edit Master title style</a:t>
            </a:r>
            <a:endParaRPr lang="en-AU" dirty="0"/>
          </a:p>
        </p:txBody>
      </p:sp>
      <p:sp>
        <p:nvSpPr>
          <p:cNvPr id="5" name="Content Placeholder 2"/>
          <p:cNvSpPr>
            <a:spLocks noGrp="1"/>
          </p:cNvSpPr>
          <p:nvPr>
            <p:ph idx="1"/>
          </p:nvPr>
        </p:nvSpPr>
        <p:spPr>
          <a:xfrm>
            <a:off x="457200" y="2564903"/>
            <a:ext cx="8229600" cy="3226371"/>
          </a:xfrm>
          <a:prstGeom prst="rect">
            <a:avLst/>
          </a:prstGeo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Title 1"/>
          <p:cNvSpPr>
            <a:spLocks noGrp="1"/>
          </p:cNvSpPr>
          <p:nvPr>
            <p:ph type="title"/>
          </p:nvPr>
        </p:nvSpPr>
        <p:spPr>
          <a:xfrm>
            <a:off x="467544" y="1340768"/>
            <a:ext cx="8229600" cy="576064"/>
          </a:xfrm>
          <a:prstGeom prst="rect">
            <a:avLst/>
          </a:prstGeom>
        </p:spPr>
        <p:txBody>
          <a:bodyPr/>
          <a:lstStyle>
            <a:lvl1pPr algn="l">
              <a:defRPr sz="4000">
                <a:solidFill>
                  <a:schemeClr val="bg1">
                    <a:lumMod val="50000"/>
                  </a:schemeClr>
                </a:solidFill>
              </a:defRPr>
            </a:lvl1pPr>
          </a:lstStyle>
          <a:p>
            <a:r>
              <a:rPr lang="en-US" dirty="0" smtClean="0"/>
              <a:t>Click to edit Master title style</a:t>
            </a:r>
            <a:endParaRPr lang="en-AU" dirty="0"/>
          </a:p>
        </p:txBody>
      </p:sp>
      <p:sp>
        <p:nvSpPr>
          <p:cNvPr id="5" name="Content Placeholder 2"/>
          <p:cNvSpPr>
            <a:spLocks noGrp="1"/>
          </p:cNvSpPr>
          <p:nvPr>
            <p:ph idx="1"/>
          </p:nvPr>
        </p:nvSpPr>
        <p:spPr>
          <a:xfrm>
            <a:off x="457200" y="2564903"/>
            <a:ext cx="8229600" cy="3226371"/>
          </a:xfrm>
          <a:prstGeom prst="rect">
            <a:avLst/>
          </a:prstGeo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theme" Target="../theme/theme1.xml"/><Relationship Id="rId3"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theme" Target="../theme/theme2.xml"/><Relationship Id="rId3" Type="http://schemas.openxmlformats.org/officeDocument/2006/relationships/image" Target="../media/image2.jpeg"/></Relationships>
</file>

<file path=ppt/slideMasters/_rels/slideMaster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theme" Target="../theme/theme3.xml"/><Relationship Id="rId3" Type="http://schemas.openxmlformats.org/officeDocument/2006/relationships/image" Target="../media/image3.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 name="Picture 2" descr="slide 1.1.jpg"/>
          <p:cNvPicPr>
            <a:picLocks noChangeAspect="1"/>
          </p:cNvPicPr>
          <p:nvPr userDrawn="1"/>
        </p:nvPicPr>
        <p:blipFill>
          <a:blip r:embed="rId3" cstate="print"/>
          <a:stretch>
            <a:fillRect/>
          </a:stretch>
        </p:blipFill>
        <p:spPr>
          <a:xfrm>
            <a:off x="4199" y="3149"/>
            <a:ext cx="9135602" cy="6851702"/>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Picture 3" descr="slide 2.jpg"/>
          <p:cNvPicPr>
            <a:picLocks noChangeAspect="1"/>
          </p:cNvPicPr>
          <p:nvPr userDrawn="1"/>
        </p:nvPicPr>
        <p:blipFill>
          <a:blip r:embed="rId3" cstate="print"/>
          <a:stretch>
            <a:fillRect/>
          </a:stretch>
        </p:blipFill>
        <p:spPr>
          <a:xfrm>
            <a:off x="0" y="0"/>
            <a:ext cx="9144000" cy="6858000"/>
          </a:xfrm>
          <a:prstGeom prst="rect">
            <a:avLst/>
          </a:prstGeom>
        </p:spPr>
      </p:pic>
    </p:spTree>
  </p:cSld>
  <p:clrMap bg1="lt1" tx1="dk1" bg2="lt2" tx2="dk2" accent1="accent1" accent2="accent2" accent3="accent3" accent4="accent4" accent5="accent5" accent6="accent6" hlink="hlink" folHlink="folHlink"/>
  <p:sldLayoutIdLst>
    <p:sldLayoutId id="2147483664"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descr="slide 3.jpg"/>
          <p:cNvPicPr>
            <a:picLocks noChangeAspect="1"/>
          </p:cNvPicPr>
          <p:nvPr userDrawn="1"/>
        </p:nvPicPr>
        <p:blipFill>
          <a:blip r:embed="rId3" cstate="print"/>
          <a:stretch>
            <a:fillRect/>
          </a:stretch>
        </p:blipFill>
        <p:spPr>
          <a:xfrm>
            <a:off x="0" y="0"/>
            <a:ext cx="9144000" cy="6858000"/>
          </a:xfrm>
          <a:prstGeom prst="rect">
            <a:avLst/>
          </a:prstGeom>
        </p:spPr>
      </p:pic>
    </p:spTree>
  </p:cSld>
  <p:clrMap bg1="lt1" tx1="dk1" bg2="lt2" tx2="dk2" accent1="accent1" accent2="accent2" accent3="accent3" accent4="accent4" accent5="accent5" accent6="accent6" hlink="hlink" folHlink="folHlink"/>
  <p:sldLayoutIdLst>
    <p:sldLayoutId id="2147483666"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908720"/>
            <a:ext cx="8229600" cy="1008112"/>
          </a:xfrm>
        </p:spPr>
        <p:txBody>
          <a:bodyPr/>
          <a:lstStyle/>
          <a:p>
            <a:r>
              <a:rPr lang="en-US" sz="2800" dirty="0"/>
              <a:t>What parents want teachers to know: reflections from the </a:t>
            </a:r>
            <a:r>
              <a:rPr lang="en-US" sz="2800" i="1" dirty="0"/>
              <a:t>Engaging with Parents, </a:t>
            </a:r>
            <a:r>
              <a:rPr lang="en-US" sz="2800" i="1" dirty="0" err="1"/>
              <a:t>Carers</a:t>
            </a:r>
            <a:r>
              <a:rPr lang="en-US" sz="2800" i="1" dirty="0"/>
              <a:t> &amp; Families </a:t>
            </a:r>
            <a:r>
              <a:rPr lang="en-US" sz="2800" dirty="0"/>
              <a:t>project</a:t>
            </a:r>
            <a:r>
              <a:rPr lang="en-AU" dirty="0"/>
              <a:t/>
            </a:r>
            <a:br>
              <a:rPr lang="en-AU" dirty="0"/>
            </a:br>
            <a:endParaRPr lang="en-US" dirty="0"/>
          </a:p>
        </p:txBody>
      </p:sp>
      <p:sp>
        <p:nvSpPr>
          <p:cNvPr id="3" name="Content Placeholder 2"/>
          <p:cNvSpPr>
            <a:spLocks noGrp="1"/>
          </p:cNvSpPr>
          <p:nvPr>
            <p:ph idx="1"/>
          </p:nvPr>
        </p:nvSpPr>
        <p:spPr>
          <a:xfrm>
            <a:off x="457200" y="2060848"/>
            <a:ext cx="8229600" cy="4464496"/>
          </a:xfrm>
        </p:spPr>
        <p:txBody>
          <a:bodyPr/>
          <a:lstStyle/>
          <a:p>
            <a:pPr marL="0" indent="0">
              <a:buNone/>
            </a:pPr>
            <a:r>
              <a:rPr lang="en-US" sz="2000" i="1" dirty="0" smtClean="0">
                <a:solidFill>
                  <a:schemeClr val="tx1"/>
                </a:solidFill>
              </a:rPr>
              <a:t>The Engaging with Parents, </a:t>
            </a:r>
            <a:r>
              <a:rPr lang="en-US" sz="2000" i="1" dirty="0" err="1" smtClean="0">
                <a:solidFill>
                  <a:schemeClr val="tx1"/>
                </a:solidFill>
              </a:rPr>
              <a:t>Carers</a:t>
            </a:r>
            <a:r>
              <a:rPr lang="en-US" sz="2000" i="1" dirty="0" smtClean="0">
                <a:solidFill>
                  <a:schemeClr val="tx1"/>
                </a:solidFill>
              </a:rPr>
              <a:t> &amp; Families </a:t>
            </a:r>
            <a:r>
              <a:rPr lang="en-US" sz="2000" dirty="0" smtClean="0">
                <a:solidFill>
                  <a:schemeClr val="tx1"/>
                </a:solidFill>
              </a:rPr>
              <a:t>project</a:t>
            </a:r>
          </a:p>
          <a:p>
            <a:pPr marL="0" indent="0">
              <a:buNone/>
            </a:pPr>
            <a:r>
              <a:rPr lang="en-US" sz="2000" dirty="0" smtClean="0">
                <a:solidFill>
                  <a:schemeClr val="tx1"/>
                </a:solidFill>
              </a:rPr>
              <a:t>Research with community collaborators</a:t>
            </a:r>
          </a:p>
          <a:p>
            <a:pPr>
              <a:buFont typeface="Wingdings" charset="2"/>
              <a:buChar char="§"/>
            </a:pPr>
            <a:r>
              <a:rPr lang="en-US" sz="2000" dirty="0" smtClean="0">
                <a:solidFill>
                  <a:schemeClr val="tx1"/>
                </a:solidFill>
              </a:rPr>
              <a:t>NSW Parents’ Council</a:t>
            </a:r>
          </a:p>
          <a:p>
            <a:pPr>
              <a:buFont typeface="Wingdings" charset="2"/>
              <a:buChar char="§"/>
            </a:pPr>
            <a:r>
              <a:rPr lang="en-US" sz="2000" dirty="0" smtClean="0">
                <a:solidFill>
                  <a:schemeClr val="tx1"/>
                </a:solidFill>
              </a:rPr>
              <a:t>Council of Catholic Schools Parents NSW &amp; ACT</a:t>
            </a:r>
          </a:p>
          <a:p>
            <a:pPr>
              <a:buFont typeface="Wingdings" charset="2"/>
              <a:buChar char="§"/>
            </a:pPr>
            <a:r>
              <a:rPr lang="en-US" sz="2000" dirty="0" smtClean="0">
                <a:solidFill>
                  <a:schemeClr val="tx1"/>
                </a:solidFill>
              </a:rPr>
              <a:t>NSW Federation of Parents’ &amp; Citizens’ Associations</a:t>
            </a:r>
          </a:p>
          <a:p>
            <a:pPr>
              <a:buFont typeface="Wingdings" charset="2"/>
              <a:buChar char="§"/>
            </a:pPr>
            <a:r>
              <a:rPr lang="en-US" sz="2000" dirty="0" smtClean="0">
                <a:solidFill>
                  <a:schemeClr val="tx1"/>
                </a:solidFill>
              </a:rPr>
              <a:t>Funded by NSW DET</a:t>
            </a:r>
          </a:p>
          <a:p>
            <a:pPr marL="0" indent="0">
              <a:buNone/>
            </a:pPr>
            <a:endParaRPr lang="en-US" sz="2000" dirty="0" smtClean="0">
              <a:solidFill>
                <a:schemeClr val="tx1"/>
              </a:solidFill>
            </a:endParaRPr>
          </a:p>
          <a:p>
            <a:pPr marL="0" indent="0">
              <a:buNone/>
            </a:pPr>
            <a:r>
              <a:rPr lang="en-US" sz="2000" dirty="0" smtClean="0">
                <a:solidFill>
                  <a:schemeClr val="tx1"/>
                </a:solidFill>
              </a:rPr>
              <a:t>Details of the study</a:t>
            </a:r>
          </a:p>
          <a:p>
            <a:pPr>
              <a:buFont typeface="Wingdings" charset="2"/>
              <a:buChar char="§"/>
            </a:pPr>
            <a:r>
              <a:rPr lang="en-US" sz="2000" dirty="0" smtClean="0">
                <a:solidFill>
                  <a:schemeClr val="tx1"/>
                </a:solidFill>
              </a:rPr>
              <a:t>22 Focus Groups, 174 parents</a:t>
            </a:r>
          </a:p>
          <a:p>
            <a:pPr>
              <a:buFont typeface="Wingdings" charset="2"/>
              <a:buChar char="§"/>
            </a:pPr>
            <a:r>
              <a:rPr lang="en-US" sz="2000" dirty="0" smtClean="0">
                <a:solidFill>
                  <a:schemeClr val="tx1"/>
                </a:solidFill>
              </a:rPr>
              <a:t>Independent, Catholic and public sectors represented</a:t>
            </a:r>
          </a:p>
          <a:p>
            <a:pPr>
              <a:buFont typeface="Wingdings" charset="2"/>
              <a:buChar char="§"/>
            </a:pPr>
            <a:r>
              <a:rPr lang="en-US" sz="2000" dirty="0" smtClean="0">
                <a:solidFill>
                  <a:schemeClr val="tx1"/>
                </a:solidFill>
              </a:rPr>
              <a:t>Urban, outer-metro, regional and rural parents represented</a:t>
            </a:r>
          </a:p>
          <a:p>
            <a:pPr>
              <a:buFont typeface="Wingdings" charset="2"/>
              <a:buChar char="§"/>
            </a:pPr>
            <a:r>
              <a:rPr lang="en-US" sz="2000" dirty="0" smtClean="0">
                <a:solidFill>
                  <a:schemeClr val="tx1"/>
                </a:solidFill>
              </a:rPr>
              <a:t>Interviews with teacher educators from 16 participating universities</a:t>
            </a:r>
          </a:p>
          <a:p>
            <a:pPr marL="0" indent="0">
              <a:buNone/>
            </a:pPr>
            <a:endParaRPr lang="en-US" sz="2000" dirty="0">
              <a:solidFill>
                <a:srgbClr val="467C3E"/>
              </a:solidFill>
            </a:endParaRPr>
          </a:p>
        </p:txBody>
      </p:sp>
    </p:spTree>
    <p:extLst>
      <p:ext uri="{BB962C8B-B14F-4D97-AF65-F5344CB8AC3E}">
        <p14:creationId xmlns:p14="http://schemas.microsoft.com/office/powerpoint/2010/main" val="11775155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908720"/>
            <a:ext cx="8229600" cy="1008112"/>
          </a:xfrm>
        </p:spPr>
        <p:txBody>
          <a:bodyPr/>
          <a:lstStyle/>
          <a:p>
            <a:r>
              <a:rPr lang="en-AU" sz="2800" dirty="0" smtClean="0"/>
              <a:t>Key findings: How do parents currently engage with schooling?</a:t>
            </a:r>
            <a:endParaRPr lang="en-US" dirty="0"/>
          </a:p>
        </p:txBody>
      </p:sp>
      <p:sp>
        <p:nvSpPr>
          <p:cNvPr id="3" name="Content Placeholder 2"/>
          <p:cNvSpPr>
            <a:spLocks noGrp="1"/>
          </p:cNvSpPr>
          <p:nvPr>
            <p:ph idx="1"/>
          </p:nvPr>
        </p:nvSpPr>
        <p:spPr>
          <a:xfrm>
            <a:off x="457200" y="1844824"/>
            <a:ext cx="8229600" cy="4680520"/>
          </a:xfrm>
        </p:spPr>
        <p:txBody>
          <a:bodyPr/>
          <a:lstStyle/>
          <a:p>
            <a:pPr marL="0" indent="0">
              <a:buNone/>
            </a:pPr>
            <a:endParaRPr lang="en-US" sz="1000" dirty="0" smtClean="0">
              <a:solidFill>
                <a:schemeClr val="tx1"/>
              </a:solidFill>
            </a:endParaRPr>
          </a:p>
          <a:p>
            <a:pPr>
              <a:buFont typeface="Wingdings" charset="2"/>
              <a:buChar char="§"/>
            </a:pPr>
            <a:r>
              <a:rPr lang="en-US" sz="2000" dirty="0" smtClean="0">
                <a:solidFill>
                  <a:schemeClr val="tx1"/>
                </a:solidFill>
              </a:rPr>
              <a:t>Caring about school &amp; supporting their children (often in ways that are not </a:t>
            </a:r>
            <a:r>
              <a:rPr lang="en-US" sz="2000" dirty="0" err="1" smtClean="0">
                <a:solidFill>
                  <a:schemeClr val="tx1"/>
                </a:solidFill>
              </a:rPr>
              <a:t>recognised</a:t>
            </a:r>
            <a:r>
              <a:rPr lang="en-US" sz="2000" dirty="0" smtClean="0">
                <a:solidFill>
                  <a:schemeClr val="tx1"/>
                </a:solidFill>
              </a:rPr>
              <a:t> or valued by schools)</a:t>
            </a:r>
          </a:p>
          <a:p>
            <a:pPr marL="0" indent="0">
              <a:buNone/>
            </a:pPr>
            <a:endParaRPr lang="en-US" sz="2000" dirty="0" smtClean="0">
              <a:solidFill>
                <a:schemeClr val="tx1"/>
              </a:solidFill>
            </a:endParaRPr>
          </a:p>
          <a:p>
            <a:pPr>
              <a:buFont typeface="Wingdings" charset="2"/>
              <a:buChar char="§"/>
            </a:pPr>
            <a:r>
              <a:rPr lang="en-US" sz="2000" dirty="0" smtClean="0">
                <a:solidFill>
                  <a:schemeClr val="tx1"/>
                </a:solidFill>
              </a:rPr>
              <a:t>Volunteering, fund-raising and support activities (predominantly provided by mothers, and generally with a view to contributing to the whole school community)</a:t>
            </a:r>
          </a:p>
          <a:p>
            <a:pPr marL="0" indent="0">
              <a:buNone/>
            </a:pPr>
            <a:endParaRPr lang="en-US" sz="2000" dirty="0">
              <a:solidFill>
                <a:schemeClr val="tx1"/>
              </a:solidFill>
            </a:endParaRPr>
          </a:p>
          <a:p>
            <a:pPr>
              <a:buFont typeface="Wingdings" charset="2"/>
              <a:buChar char="§"/>
            </a:pPr>
            <a:r>
              <a:rPr lang="en-US" sz="2000" dirty="0" smtClean="0">
                <a:solidFill>
                  <a:schemeClr val="tx1"/>
                </a:solidFill>
              </a:rPr>
              <a:t>Involvement in parent groups and school-based peer networks within and beyond schools</a:t>
            </a:r>
          </a:p>
          <a:p>
            <a:pPr marL="0" indent="0">
              <a:buNone/>
            </a:pPr>
            <a:endParaRPr lang="en-US" sz="2000" dirty="0" smtClean="0">
              <a:solidFill>
                <a:schemeClr val="tx1"/>
              </a:solidFill>
            </a:endParaRPr>
          </a:p>
          <a:p>
            <a:pPr>
              <a:buFont typeface="Wingdings" charset="2"/>
              <a:buChar char="§"/>
            </a:pPr>
            <a:r>
              <a:rPr lang="en-US" sz="2000" dirty="0" smtClean="0">
                <a:solidFill>
                  <a:schemeClr val="tx1"/>
                </a:solidFill>
              </a:rPr>
              <a:t>Formal and informal advocacy (often after unsuccessful attempts at addressing outstanding issues)</a:t>
            </a:r>
          </a:p>
        </p:txBody>
      </p:sp>
    </p:spTree>
    <p:extLst>
      <p:ext uri="{BB962C8B-B14F-4D97-AF65-F5344CB8AC3E}">
        <p14:creationId xmlns:p14="http://schemas.microsoft.com/office/powerpoint/2010/main" val="6557204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908720"/>
            <a:ext cx="8229600" cy="1008112"/>
          </a:xfrm>
        </p:spPr>
        <p:txBody>
          <a:bodyPr/>
          <a:lstStyle/>
          <a:p>
            <a:r>
              <a:rPr lang="en-AU" sz="2800" dirty="0" smtClean="0"/>
              <a:t>Key findings: What do parents want from schools?</a:t>
            </a:r>
            <a:endParaRPr lang="en-US" dirty="0"/>
          </a:p>
        </p:txBody>
      </p:sp>
      <p:sp>
        <p:nvSpPr>
          <p:cNvPr id="3" name="Content Placeholder 2"/>
          <p:cNvSpPr>
            <a:spLocks noGrp="1"/>
          </p:cNvSpPr>
          <p:nvPr>
            <p:ph idx="1"/>
          </p:nvPr>
        </p:nvSpPr>
        <p:spPr>
          <a:xfrm>
            <a:off x="457200" y="1772816"/>
            <a:ext cx="8229600" cy="4752528"/>
          </a:xfrm>
        </p:spPr>
        <p:txBody>
          <a:bodyPr/>
          <a:lstStyle/>
          <a:p>
            <a:pPr>
              <a:lnSpc>
                <a:spcPct val="140000"/>
              </a:lnSpc>
              <a:buFont typeface="Wingdings" charset="2"/>
              <a:buChar char="§"/>
            </a:pPr>
            <a:r>
              <a:rPr lang="en-US" sz="2000" dirty="0" smtClean="0">
                <a:solidFill>
                  <a:schemeClr val="tx1"/>
                </a:solidFill>
              </a:rPr>
              <a:t>Parents want their children to be happy at school</a:t>
            </a:r>
          </a:p>
          <a:p>
            <a:pPr>
              <a:lnSpc>
                <a:spcPct val="140000"/>
              </a:lnSpc>
              <a:buFont typeface="Wingdings" charset="2"/>
              <a:buChar char="§"/>
            </a:pPr>
            <a:r>
              <a:rPr lang="en-US" sz="2000" dirty="0" smtClean="0">
                <a:solidFill>
                  <a:schemeClr val="tx1"/>
                </a:solidFill>
              </a:rPr>
              <a:t>Parents expect schools to provide a safe and supportive learning environment for their children</a:t>
            </a:r>
          </a:p>
          <a:p>
            <a:pPr>
              <a:lnSpc>
                <a:spcPct val="140000"/>
              </a:lnSpc>
              <a:buFont typeface="Wingdings" charset="2"/>
              <a:buChar char="§"/>
            </a:pPr>
            <a:r>
              <a:rPr lang="en-US" sz="2000" dirty="0" smtClean="0">
                <a:solidFill>
                  <a:schemeClr val="tx1"/>
                </a:solidFill>
              </a:rPr>
              <a:t>Parents expect school communication processes to be clear and effective</a:t>
            </a:r>
          </a:p>
          <a:p>
            <a:pPr>
              <a:lnSpc>
                <a:spcPct val="140000"/>
              </a:lnSpc>
              <a:buFont typeface="Wingdings" charset="2"/>
              <a:buChar char="§"/>
            </a:pPr>
            <a:r>
              <a:rPr lang="en-US" sz="2000" dirty="0" smtClean="0">
                <a:solidFill>
                  <a:schemeClr val="tx1"/>
                </a:solidFill>
              </a:rPr>
              <a:t>Parents want meaningful dialogues between school and home</a:t>
            </a:r>
          </a:p>
          <a:p>
            <a:pPr>
              <a:lnSpc>
                <a:spcPct val="140000"/>
              </a:lnSpc>
              <a:buFont typeface="Wingdings" charset="2"/>
              <a:buChar char="§"/>
            </a:pPr>
            <a:r>
              <a:rPr lang="en-US" sz="2000" dirty="0" smtClean="0">
                <a:solidFill>
                  <a:schemeClr val="tx1"/>
                </a:solidFill>
              </a:rPr>
              <a:t>Parents want to be part of a welcoming and constructive school community</a:t>
            </a:r>
          </a:p>
          <a:p>
            <a:pPr>
              <a:lnSpc>
                <a:spcPct val="140000"/>
              </a:lnSpc>
              <a:buFont typeface="Wingdings" charset="2"/>
              <a:buChar char="§"/>
            </a:pPr>
            <a:r>
              <a:rPr lang="en-US" sz="2000" dirty="0" smtClean="0">
                <a:solidFill>
                  <a:schemeClr val="tx1"/>
                </a:solidFill>
              </a:rPr>
              <a:t>Parents expect to be taken seriously when raising issues of concern</a:t>
            </a:r>
          </a:p>
          <a:p>
            <a:pPr>
              <a:lnSpc>
                <a:spcPct val="140000"/>
              </a:lnSpc>
              <a:buFont typeface="Wingdings" charset="2"/>
              <a:buChar char="§"/>
            </a:pPr>
            <a:r>
              <a:rPr lang="en-US" sz="2000" dirty="0" smtClean="0">
                <a:solidFill>
                  <a:schemeClr val="tx1"/>
                </a:solidFill>
              </a:rPr>
              <a:t>Parents want schools to prepare children for life, not just for tests</a:t>
            </a:r>
          </a:p>
        </p:txBody>
      </p:sp>
    </p:spTree>
    <p:extLst>
      <p:ext uri="{BB962C8B-B14F-4D97-AF65-F5344CB8AC3E}">
        <p14:creationId xmlns:p14="http://schemas.microsoft.com/office/powerpoint/2010/main" val="23029085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908720"/>
            <a:ext cx="8229600" cy="1008112"/>
          </a:xfrm>
        </p:spPr>
        <p:txBody>
          <a:bodyPr/>
          <a:lstStyle/>
          <a:p>
            <a:r>
              <a:rPr lang="en-AU" sz="2800" dirty="0" smtClean="0"/>
              <a:t>Key findings: What do parents want teachers to know about parent-school engagement?</a:t>
            </a:r>
            <a:endParaRPr lang="en-US" dirty="0"/>
          </a:p>
        </p:txBody>
      </p:sp>
      <p:sp>
        <p:nvSpPr>
          <p:cNvPr id="3" name="Content Placeholder 2"/>
          <p:cNvSpPr>
            <a:spLocks noGrp="1"/>
          </p:cNvSpPr>
          <p:nvPr>
            <p:ph idx="1"/>
          </p:nvPr>
        </p:nvSpPr>
        <p:spPr>
          <a:xfrm>
            <a:off x="457200" y="1988840"/>
            <a:ext cx="8229600" cy="4536504"/>
          </a:xfrm>
        </p:spPr>
        <p:txBody>
          <a:bodyPr/>
          <a:lstStyle/>
          <a:p>
            <a:pPr>
              <a:lnSpc>
                <a:spcPct val="140000"/>
              </a:lnSpc>
              <a:buFont typeface="Wingdings" charset="2"/>
              <a:buChar char="§"/>
            </a:pPr>
            <a:r>
              <a:rPr lang="en-US" sz="2000" dirty="0" smtClean="0">
                <a:solidFill>
                  <a:schemeClr val="tx1"/>
                </a:solidFill>
              </a:rPr>
              <a:t>“We are not the enemy.”</a:t>
            </a:r>
          </a:p>
          <a:p>
            <a:pPr marL="0" indent="0">
              <a:lnSpc>
                <a:spcPct val="140000"/>
              </a:lnSpc>
              <a:buNone/>
            </a:pPr>
            <a:endParaRPr lang="en-US" sz="1000" dirty="0" smtClean="0">
              <a:solidFill>
                <a:schemeClr val="tx1"/>
              </a:solidFill>
            </a:endParaRPr>
          </a:p>
          <a:p>
            <a:pPr>
              <a:lnSpc>
                <a:spcPct val="140000"/>
              </a:lnSpc>
              <a:buFont typeface="Wingdings" charset="2"/>
              <a:buChar char="§"/>
            </a:pPr>
            <a:r>
              <a:rPr lang="en-US" sz="2000" dirty="0" smtClean="0">
                <a:solidFill>
                  <a:schemeClr val="tx1"/>
                </a:solidFill>
              </a:rPr>
              <a:t>“We understand that teachers have a tough job, and we respect that.”</a:t>
            </a:r>
          </a:p>
          <a:p>
            <a:pPr marL="0" indent="0">
              <a:lnSpc>
                <a:spcPct val="140000"/>
              </a:lnSpc>
              <a:buNone/>
            </a:pPr>
            <a:endParaRPr lang="en-US" sz="1000" dirty="0" smtClean="0">
              <a:solidFill>
                <a:schemeClr val="tx1"/>
              </a:solidFill>
            </a:endParaRPr>
          </a:p>
          <a:p>
            <a:pPr>
              <a:buFont typeface="Wingdings" charset="2"/>
              <a:buChar char="§"/>
            </a:pPr>
            <a:r>
              <a:rPr lang="en-US" sz="2000" dirty="0" smtClean="0">
                <a:solidFill>
                  <a:schemeClr val="tx1"/>
                </a:solidFill>
              </a:rPr>
              <a:t>“If teachers don’t make themselves available, if they won’t even step outside the classroom or the school gate to chat with us, how can they expect us to feel comfortable about getting involved?”</a:t>
            </a:r>
          </a:p>
          <a:p>
            <a:pPr marL="0" indent="0">
              <a:lnSpc>
                <a:spcPct val="140000"/>
              </a:lnSpc>
              <a:buNone/>
            </a:pPr>
            <a:endParaRPr lang="en-US" sz="1000" dirty="0" smtClean="0">
              <a:solidFill>
                <a:schemeClr val="tx1"/>
              </a:solidFill>
            </a:endParaRPr>
          </a:p>
          <a:p>
            <a:pPr>
              <a:buFont typeface="Wingdings" charset="2"/>
              <a:buChar char="§"/>
            </a:pPr>
            <a:r>
              <a:rPr lang="en-US" sz="2000" dirty="0" smtClean="0">
                <a:solidFill>
                  <a:schemeClr val="tx1"/>
                </a:solidFill>
              </a:rPr>
              <a:t>“We know more about our kids than anyone else does. We can help if you will listen.”</a:t>
            </a:r>
          </a:p>
          <a:p>
            <a:pPr marL="0" indent="0">
              <a:lnSpc>
                <a:spcPct val="140000"/>
              </a:lnSpc>
              <a:buNone/>
            </a:pPr>
            <a:endParaRPr lang="en-US" sz="1000" dirty="0" smtClean="0">
              <a:solidFill>
                <a:schemeClr val="tx1"/>
              </a:solidFill>
            </a:endParaRPr>
          </a:p>
          <a:p>
            <a:pPr>
              <a:buFont typeface="Wingdings" charset="2"/>
              <a:buChar char="§"/>
            </a:pPr>
            <a:r>
              <a:rPr lang="en-US" sz="2000" dirty="0" smtClean="0">
                <a:solidFill>
                  <a:schemeClr val="tx1"/>
                </a:solidFill>
              </a:rPr>
              <a:t>“We only get one chance to raise our children. If we get it wrong, or if we fail them in their education, our family lives with that forever.”</a:t>
            </a:r>
          </a:p>
        </p:txBody>
      </p:sp>
    </p:spTree>
    <p:extLst>
      <p:ext uri="{BB962C8B-B14F-4D97-AF65-F5344CB8AC3E}">
        <p14:creationId xmlns:p14="http://schemas.microsoft.com/office/powerpoint/2010/main" val="30671300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908720"/>
            <a:ext cx="8229600" cy="1008112"/>
          </a:xfrm>
        </p:spPr>
        <p:txBody>
          <a:bodyPr/>
          <a:lstStyle/>
          <a:p>
            <a:r>
              <a:rPr lang="en-AU" sz="2800" dirty="0" smtClean="0"/>
              <a:t>Project aims and outcomes</a:t>
            </a:r>
            <a:endParaRPr lang="en-US" dirty="0"/>
          </a:p>
        </p:txBody>
      </p:sp>
      <p:sp>
        <p:nvSpPr>
          <p:cNvPr id="3" name="Content Placeholder 2"/>
          <p:cNvSpPr>
            <a:spLocks noGrp="1"/>
          </p:cNvSpPr>
          <p:nvPr>
            <p:ph idx="1"/>
          </p:nvPr>
        </p:nvSpPr>
        <p:spPr>
          <a:xfrm>
            <a:off x="457200" y="1628800"/>
            <a:ext cx="8229600" cy="5040560"/>
          </a:xfrm>
        </p:spPr>
        <p:txBody>
          <a:bodyPr/>
          <a:lstStyle/>
          <a:p>
            <a:pPr>
              <a:lnSpc>
                <a:spcPct val="140000"/>
              </a:lnSpc>
              <a:buFont typeface="Wingdings" charset="2"/>
              <a:buChar char="§"/>
            </a:pPr>
            <a:r>
              <a:rPr lang="en-US" sz="2000" dirty="0" smtClean="0">
                <a:solidFill>
                  <a:schemeClr val="tx1"/>
                </a:solidFill>
              </a:rPr>
              <a:t>Teacher professional development resources</a:t>
            </a:r>
          </a:p>
          <a:p>
            <a:pPr lvl="1">
              <a:lnSpc>
                <a:spcPct val="140000"/>
              </a:lnSpc>
              <a:buFont typeface="Wingdings" charset="2"/>
              <a:buChar char="§"/>
            </a:pPr>
            <a:r>
              <a:rPr lang="en-US" sz="1600" dirty="0" smtClean="0">
                <a:solidFill>
                  <a:schemeClr val="tx1"/>
                </a:solidFill>
              </a:rPr>
              <a:t>Factsheets for PD programs</a:t>
            </a:r>
          </a:p>
          <a:p>
            <a:pPr lvl="1">
              <a:lnSpc>
                <a:spcPct val="140000"/>
              </a:lnSpc>
              <a:buFont typeface="Wingdings" charset="2"/>
              <a:buChar char="§"/>
            </a:pPr>
            <a:r>
              <a:rPr lang="en-US" sz="1600" dirty="0" smtClean="0">
                <a:solidFill>
                  <a:schemeClr val="tx1"/>
                </a:solidFill>
              </a:rPr>
              <a:t>E-book</a:t>
            </a:r>
          </a:p>
          <a:p>
            <a:pPr lvl="1">
              <a:lnSpc>
                <a:spcPct val="140000"/>
              </a:lnSpc>
              <a:buFont typeface="Wingdings" charset="2"/>
              <a:buChar char="§"/>
            </a:pPr>
            <a:r>
              <a:rPr lang="en-US" sz="1600" dirty="0" smtClean="0">
                <a:solidFill>
                  <a:schemeClr val="tx1"/>
                </a:solidFill>
              </a:rPr>
              <a:t>Website</a:t>
            </a:r>
            <a:endParaRPr lang="en-US" sz="1000" dirty="0" smtClean="0">
              <a:solidFill>
                <a:schemeClr val="tx1"/>
              </a:solidFill>
            </a:endParaRPr>
          </a:p>
          <a:p>
            <a:pPr>
              <a:lnSpc>
                <a:spcPct val="140000"/>
              </a:lnSpc>
              <a:buFont typeface="Wingdings" charset="2"/>
              <a:buChar char="§"/>
            </a:pPr>
            <a:r>
              <a:rPr lang="en-US" sz="2000" dirty="0" smtClean="0">
                <a:solidFill>
                  <a:schemeClr val="tx1"/>
                </a:solidFill>
              </a:rPr>
              <a:t>Scholarly publications to date</a:t>
            </a:r>
          </a:p>
          <a:p>
            <a:pPr lvl="1">
              <a:lnSpc>
                <a:spcPct val="140000"/>
              </a:lnSpc>
              <a:buFont typeface="Wingdings" charset="2"/>
              <a:buChar char="§"/>
            </a:pPr>
            <a:r>
              <a:rPr lang="en-US" sz="1600" dirty="0">
                <a:solidFill>
                  <a:schemeClr val="tx1"/>
                </a:solidFill>
              </a:rPr>
              <a:t>Educational Management, Administration &amp; Leadership (accepted for 2014)</a:t>
            </a:r>
          </a:p>
          <a:p>
            <a:pPr lvl="1">
              <a:lnSpc>
                <a:spcPct val="140000"/>
              </a:lnSpc>
              <a:buFont typeface="Wingdings" charset="2"/>
              <a:buChar char="§"/>
            </a:pPr>
            <a:r>
              <a:rPr lang="en-US" sz="1600" dirty="0">
                <a:solidFill>
                  <a:schemeClr val="tx1"/>
                </a:solidFill>
              </a:rPr>
              <a:t>Australian Educational Researcher (in review)</a:t>
            </a:r>
          </a:p>
          <a:p>
            <a:pPr lvl="1">
              <a:lnSpc>
                <a:spcPct val="140000"/>
              </a:lnSpc>
              <a:buFont typeface="Wingdings" charset="2"/>
              <a:buChar char="§"/>
            </a:pPr>
            <a:r>
              <a:rPr lang="en-US" sz="1600" dirty="0">
                <a:solidFill>
                  <a:schemeClr val="tx1"/>
                </a:solidFill>
              </a:rPr>
              <a:t>Global Studies of Childhood (in review</a:t>
            </a:r>
            <a:r>
              <a:rPr lang="en-US" sz="1600" dirty="0" smtClean="0">
                <a:solidFill>
                  <a:schemeClr val="tx1"/>
                </a:solidFill>
              </a:rPr>
              <a:t>)</a:t>
            </a:r>
            <a:endParaRPr lang="en-US" sz="2000" dirty="0" smtClean="0">
              <a:solidFill>
                <a:schemeClr val="tx1"/>
              </a:solidFill>
            </a:endParaRPr>
          </a:p>
          <a:p>
            <a:pPr>
              <a:lnSpc>
                <a:spcPct val="140000"/>
              </a:lnSpc>
              <a:buFont typeface="Wingdings" charset="2"/>
              <a:buChar char="§"/>
            </a:pPr>
            <a:r>
              <a:rPr lang="en-US" sz="2000" dirty="0" smtClean="0">
                <a:solidFill>
                  <a:schemeClr val="tx1"/>
                </a:solidFill>
              </a:rPr>
              <a:t>Project team</a:t>
            </a:r>
          </a:p>
          <a:p>
            <a:pPr lvl="1">
              <a:lnSpc>
                <a:spcPct val="140000"/>
              </a:lnSpc>
              <a:buFont typeface="Wingdings" charset="2"/>
              <a:buChar char="§"/>
            </a:pPr>
            <a:r>
              <a:rPr lang="en-US" sz="1600" dirty="0" err="1" smtClean="0">
                <a:solidFill>
                  <a:schemeClr val="tx1"/>
                </a:solidFill>
              </a:rPr>
              <a:t>Assoc</a:t>
            </a:r>
            <a:r>
              <a:rPr lang="en-US" sz="1600" dirty="0" smtClean="0">
                <a:solidFill>
                  <a:schemeClr val="tx1"/>
                </a:solidFill>
              </a:rPr>
              <a:t>/Prof Sue Saltmarsh</a:t>
            </a:r>
          </a:p>
          <a:p>
            <a:pPr lvl="1">
              <a:lnSpc>
                <a:spcPct val="140000"/>
              </a:lnSpc>
              <a:buFont typeface="Wingdings" charset="2"/>
              <a:buChar char="§"/>
            </a:pPr>
            <a:r>
              <a:rPr lang="en-US" sz="1600" dirty="0" smtClean="0">
                <a:solidFill>
                  <a:schemeClr val="tx1"/>
                </a:solidFill>
              </a:rPr>
              <a:t>Dr. Amy Chapman</a:t>
            </a:r>
          </a:p>
          <a:p>
            <a:pPr lvl="1">
              <a:lnSpc>
                <a:spcPct val="140000"/>
              </a:lnSpc>
              <a:buFont typeface="Wingdings" charset="2"/>
              <a:buChar char="§"/>
            </a:pPr>
            <a:r>
              <a:rPr lang="en-US" sz="1600" dirty="0" smtClean="0">
                <a:solidFill>
                  <a:schemeClr val="tx1"/>
                </a:solidFill>
              </a:rPr>
              <a:t>Research Assistants: Dr. Jenny Barr, Dr. Judith Enriquez, Anna North</a:t>
            </a:r>
          </a:p>
          <a:p>
            <a:pPr marL="0" indent="0">
              <a:lnSpc>
                <a:spcPct val="140000"/>
              </a:lnSpc>
              <a:buNone/>
            </a:pPr>
            <a:endParaRPr lang="en-US" sz="1000" dirty="0" smtClean="0">
              <a:solidFill>
                <a:schemeClr val="tx1"/>
              </a:solidFill>
            </a:endParaRPr>
          </a:p>
          <a:p>
            <a:pPr marL="0" indent="0">
              <a:lnSpc>
                <a:spcPct val="140000"/>
              </a:lnSpc>
              <a:buNone/>
            </a:pPr>
            <a:endParaRPr lang="en-US" sz="1000" dirty="0" smtClean="0">
              <a:solidFill>
                <a:schemeClr val="tx1"/>
              </a:solidFill>
            </a:endParaRPr>
          </a:p>
          <a:p>
            <a:pPr>
              <a:buFont typeface="Wingdings" charset="2"/>
              <a:buChar char="§"/>
            </a:pPr>
            <a:endParaRPr lang="en-US" sz="2000" dirty="0" smtClean="0">
              <a:solidFill>
                <a:schemeClr val="tx1"/>
              </a:solidFill>
            </a:endParaRPr>
          </a:p>
        </p:txBody>
      </p:sp>
    </p:spTree>
    <p:extLst>
      <p:ext uri="{BB962C8B-B14F-4D97-AF65-F5344CB8AC3E}">
        <p14:creationId xmlns:p14="http://schemas.microsoft.com/office/powerpoint/2010/main" val="72266906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353</TotalTime>
  <Words>470</Words>
  <Application>Microsoft Macintosh PowerPoint</Application>
  <PresentationFormat>On-screen Show (4:3)</PresentationFormat>
  <Paragraphs>54</Paragraphs>
  <Slides>6</Slides>
  <Notes>0</Notes>
  <HiddenSlides>0</HiddenSlides>
  <MMClips>0</MMClips>
  <ScaleCrop>false</ScaleCrop>
  <HeadingPairs>
    <vt:vector size="4" baseType="variant">
      <vt:variant>
        <vt:lpstr>Theme</vt:lpstr>
      </vt:variant>
      <vt:variant>
        <vt:i4>3</vt:i4>
      </vt:variant>
      <vt:variant>
        <vt:lpstr>Slide Titles</vt:lpstr>
      </vt:variant>
      <vt:variant>
        <vt:i4>6</vt:i4>
      </vt:variant>
    </vt:vector>
  </HeadingPairs>
  <TitlesOfParts>
    <vt:vector size="9" baseType="lpstr">
      <vt:lpstr>Office Theme</vt:lpstr>
      <vt:lpstr>1_Custom Design</vt:lpstr>
      <vt:lpstr>2_Custom Design</vt:lpstr>
      <vt:lpstr>PowerPoint Presentation</vt:lpstr>
      <vt:lpstr>What parents want teachers to know: reflections from the Engaging with Parents, Carers &amp; Families project </vt:lpstr>
      <vt:lpstr>Key findings: How do parents currently engage with schooling?</vt:lpstr>
      <vt:lpstr>Key findings: What do parents want from schools?</vt:lpstr>
      <vt:lpstr>Key findings: What do parents want teachers to know about parent-school engagement?</vt:lpstr>
      <vt:lpstr>Project aims and outcomes</vt:lpstr>
    </vt:vector>
  </TitlesOfParts>
  <Company>Australian Government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Melissa Jones</dc:creator>
  <cp:lastModifiedBy>Sue Saltmarsh</cp:lastModifiedBy>
  <cp:revision>28</cp:revision>
  <dcterms:created xsi:type="dcterms:W3CDTF">2011-02-17T01:13:50Z</dcterms:created>
  <dcterms:modified xsi:type="dcterms:W3CDTF">2012-05-10T02:21:59Z</dcterms:modified>
</cp:coreProperties>
</file>